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302" r:id="rId4"/>
    <p:sldId id="292" r:id="rId5"/>
    <p:sldId id="300" r:id="rId6"/>
    <p:sldId id="301" r:id="rId7"/>
    <p:sldId id="258" r:id="rId8"/>
    <p:sldId id="303" r:id="rId9"/>
    <p:sldId id="304" r:id="rId10"/>
    <p:sldId id="267" r:id="rId11"/>
    <p:sldId id="276" r:id="rId12"/>
    <p:sldId id="277" r:id="rId13"/>
    <p:sldId id="279" r:id="rId14"/>
    <p:sldId id="286" r:id="rId15"/>
    <p:sldId id="297" r:id="rId16"/>
    <p:sldId id="288" r:id="rId17"/>
    <p:sldId id="298" r:id="rId18"/>
    <p:sldId id="283" r:id="rId19"/>
    <p:sldId id="295" r:id="rId20"/>
    <p:sldId id="296" r:id="rId21"/>
    <p:sldId id="299" r:id="rId22"/>
    <p:sldId id="282" r:id="rId23"/>
    <p:sldId id="284" r:id="rId24"/>
    <p:sldId id="278" r:id="rId25"/>
    <p:sldId id="293" r:id="rId26"/>
    <p:sldId id="290" r:id="rId27"/>
    <p:sldId id="294" r:id="rId28"/>
    <p:sldId id="262" r:id="rId29"/>
    <p:sldId id="275" r:id="rId30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99" autoAdjust="0"/>
    <p:restoredTop sz="94700" autoAdjust="0"/>
  </p:normalViewPr>
  <p:slideViewPr>
    <p:cSldViewPr>
      <p:cViewPr varScale="1">
        <p:scale>
          <a:sx n="89" d="100"/>
          <a:sy n="89" d="100"/>
        </p:scale>
        <p:origin x="-91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70" y="-102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66695-3F1D-4D3F-8844-058E4F963F42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DEC46-4933-490F-BF44-505E9C1350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5822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7F8AE-966A-4554-A0D9-D19B9276F9F3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5ED50-BD16-4530-AE9F-1F59417655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936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362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78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494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3371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282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959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8325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1752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3181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831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3559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D5598-700D-450D-9017-85B28307E394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D7E70-C205-40C1-B7EA-BF74A80B1D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43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is1.cdc.go.kr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1655622" y="3213538"/>
            <a:ext cx="25849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latin typeface="나눔손글씨 펜" charset="-127"/>
                <a:ea typeface="나눔손글씨 펜" charset="-127"/>
              </a:rPr>
              <a:t>with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251520" y="980730"/>
            <a:ext cx="8784976" cy="4464494"/>
            <a:chOff x="971600" y="2420888"/>
            <a:chExt cx="7200800" cy="2022956"/>
          </a:xfrm>
        </p:grpSpPr>
        <p:grpSp>
          <p:nvGrpSpPr>
            <p:cNvPr id="15" name="그룹 14"/>
            <p:cNvGrpSpPr/>
            <p:nvPr/>
          </p:nvGrpSpPr>
          <p:grpSpPr>
            <a:xfrm>
              <a:off x="971600" y="3203967"/>
              <a:ext cx="7200800" cy="1239877"/>
              <a:chOff x="971600" y="3038465"/>
              <a:chExt cx="7200800" cy="1239877"/>
            </a:xfrm>
          </p:grpSpPr>
          <p:cxnSp>
            <p:nvCxnSpPr>
              <p:cNvPr id="18" name="직선 연결선 17"/>
              <p:cNvCxnSpPr/>
              <p:nvPr/>
            </p:nvCxnSpPr>
            <p:spPr>
              <a:xfrm>
                <a:off x="971600" y="3038465"/>
                <a:ext cx="72008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직선 연결선 18"/>
              <p:cNvCxnSpPr/>
              <p:nvPr/>
            </p:nvCxnSpPr>
            <p:spPr>
              <a:xfrm>
                <a:off x="971600" y="4278342"/>
                <a:ext cx="72008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2567721" y="3104669"/>
                <a:ext cx="3798854" cy="11084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sz="5400" dirty="0" smtClean="0">
                    <a:solidFill>
                      <a:schemeClr val="bg1">
                        <a:lumMod val="50000"/>
                      </a:schemeClr>
                    </a:solidFill>
                    <a:latin typeface="다음_Regular" panose="02000603060000000000" pitchFamily="2" charset="-127"/>
                    <a:ea typeface="다음_Regular" panose="02000603060000000000" pitchFamily="2" charset="-127"/>
                  </a:rPr>
                  <a:t>의료기관</a:t>
                </a:r>
                <a:endParaRPr lang="en-US" altLang="ko-KR" sz="5400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ko-KR" altLang="en-US" sz="5400" dirty="0" smtClean="0">
                    <a:solidFill>
                      <a:schemeClr val="bg1">
                        <a:lumMod val="50000"/>
                      </a:schemeClr>
                    </a:solidFill>
                    <a:latin typeface="다음_Regular" panose="02000603060000000000" pitchFamily="2" charset="-127"/>
                    <a:ea typeface="다음_Regular" panose="02000603060000000000" pitchFamily="2" charset="-127"/>
                  </a:rPr>
                  <a:t> 사용자 매뉴얼</a:t>
                </a:r>
                <a:endParaRPr lang="ko-KR" altLang="en-US" sz="5400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971600" y="2420888"/>
              <a:ext cx="7200800" cy="2719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진단용  방사선  발생장치  안전관리  시스템 </a:t>
              </a:r>
              <a:endParaRPr lang="ko-KR" altLang="en-US" sz="3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380312" y="6392361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2017. 11. 11. (Ver.1.0)</a:t>
            </a:r>
            <a:endParaRPr lang="ko-KR" altLang="en-US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623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1655622" y="3213538"/>
            <a:ext cx="25849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latin typeface="나눔손글씨 펜" charset="-127"/>
                <a:ea typeface="나눔손글씨 펜" charset="-127"/>
              </a:rPr>
              <a:t>with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503494" y="405825"/>
            <a:ext cx="2304256" cy="430887"/>
            <a:chOff x="503494" y="405825"/>
            <a:chExt cx="2304256" cy="430887"/>
          </a:xfrm>
        </p:grpSpPr>
        <p:cxnSp>
          <p:nvCxnSpPr>
            <p:cNvPr id="22" name="직선 연결선 21"/>
            <p:cNvCxnSpPr/>
            <p:nvPr/>
          </p:nvCxnSpPr>
          <p:spPr>
            <a:xfrm>
              <a:off x="503494" y="836712"/>
              <a:ext cx="2304256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503494" y="405825"/>
              <a:ext cx="7489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목차</a:t>
              </a:r>
              <a:endParaRPr lang="ko-KR" altLang="en-US" sz="2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63817" y="1301854"/>
            <a:ext cx="6988503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sz="3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회원가입  및  권한 신청</a:t>
            </a:r>
            <a:endParaRPr lang="en-US" altLang="ko-KR" sz="3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sz="3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매뉴 별 기능설명</a:t>
            </a:r>
            <a:endParaRPr lang="en-US" altLang="ko-KR" sz="3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가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검사신청 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나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검사성적서 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다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진방장치 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252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03494" y="2060848"/>
            <a:ext cx="5148626" cy="648072"/>
            <a:chOff x="503494" y="188640"/>
            <a:chExt cx="5148626" cy="648072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03494" y="836712"/>
              <a:ext cx="5148626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3494" y="188640"/>
              <a:ext cx="46025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1. </a:t>
              </a:r>
              <a:r>
                <a:rPr lang="ko-KR" altLang="en-US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회원가입  및  권한 신청</a:t>
              </a:r>
              <a:endParaRPr lang="ko-KR" altLang="en-US" sz="3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73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770858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회원가입  및  권한  신청</a:t>
            </a:r>
            <a:endParaRPr lang="en-US" altLang="ko-KR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lang="en-US" altLang="ko-KR" sz="6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가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질병보건 통합관리시스템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  <a:hlinkClick r:id="rId2"/>
              </a:rPr>
              <a:t>http://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  <a:hlinkClick r:id="rId2"/>
              </a:rPr>
              <a:t>is.cdc.go.kr/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접속</a:t>
            </a: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6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나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ko-KR" altLang="en-US" sz="1500" b="1" u="sng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사용자 가입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후    </a:t>
            </a:r>
            <a:r>
              <a:rPr lang="ko-KR" altLang="en-US" sz="1500" b="1" u="sng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공인인증서 등록</a:t>
            </a: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269"/>
            <a:ext cx="7416824" cy="388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777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770858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회원가입  및  권한  신청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6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다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사용자 권한 신청 </a:t>
            </a: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      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⇒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공인인증서를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</a:t>
            </a:r>
            <a:r>
              <a:rPr lang="ko-KR" altLang="en-US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통한  로그인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⇒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권한부가정보관리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⇒ 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‘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신청가능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’ 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선택  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⇒ </a:t>
            </a:r>
          </a:p>
          <a:p>
            <a:pPr>
              <a:lnSpc>
                <a:spcPct val="200000"/>
              </a:lnSpc>
            </a:pP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          ‘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의료방사선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’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선택  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⇒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조</a:t>
            </a:r>
            <a:r>
              <a:rPr lang="ko-KR" altLang="en-US" sz="1500" b="1" dirty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회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regualar"/>
                <a:ea typeface="다음_Regular"/>
              </a:rPr>
              <a:t>  </a:t>
            </a: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regualar"/>
              <a:ea typeface="다음_Regular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835"/>
            <a:ext cx="6624736" cy="307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91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770858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회원가입  및  권한  신청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6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다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사용자 권한 신청</a:t>
            </a:r>
            <a:endParaRPr lang="en-US" altLang="ko-KR" sz="15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ea typeface="다음_Regular"/>
              </a:rPr>
              <a:t>       ⇒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  [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의료방사선안전관리플랫폼 </a:t>
            </a:r>
            <a:r>
              <a:rPr lang="en-US" altLang="ko-KR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User(</a:t>
            </a:r>
            <a:r>
              <a:rPr lang="ko-KR" altLang="en-US" sz="15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의료기관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)] 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 </a:t>
            </a:r>
            <a:r>
              <a:rPr lang="en-US" altLang="ko-KR" sz="1500" b="1" dirty="0" smtClean="0">
                <a:solidFill>
                  <a:schemeClr val="bg1">
                    <a:lumMod val="50000"/>
                  </a:schemeClr>
                </a:solidFill>
                <a:ea typeface="다음_Regular"/>
              </a:rPr>
              <a:t>⇒ </a:t>
            </a:r>
            <a:r>
              <a:rPr lang="ko-KR" altLang="en-US" sz="15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  </a:t>
            </a:r>
            <a:r>
              <a:rPr lang="ko-KR" altLang="en-US" sz="1500" b="1" u="sng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/>
              </a:rPr>
              <a:t>신청</a:t>
            </a:r>
            <a:endParaRPr lang="en-US" altLang="ko-KR" sz="1500" dirty="0" smtClean="0">
              <a:solidFill>
                <a:schemeClr val="bg1">
                  <a:lumMod val="50000"/>
                </a:schemeClr>
              </a:solidFill>
              <a:latin typeface="맑은 고딕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500" dirty="0">
                <a:solidFill>
                  <a:schemeClr val="bg1">
                    <a:lumMod val="50000"/>
                  </a:schemeClr>
                </a:solidFill>
                <a:latin typeface="맑은 고딕"/>
                <a:ea typeface="다음_Regular" panose="02000603060000000000" pitchFamily="2" charset="-127"/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맑은 고딕"/>
                <a:ea typeface="다음_Regular" panose="02000603060000000000" pitchFamily="2" charset="-127"/>
              </a:rPr>
              <a:t>        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맑은 고딕"/>
                <a:ea typeface="맑은 고딕"/>
              </a:rPr>
              <a:t>▶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시스템 담당자가  확인 후 사용자 권한을 승인해 드립니다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맑은 고딕"/>
                <a:ea typeface="맑은 고딕"/>
              </a:rPr>
              <a:t>▶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권한  승인  이후 시스템을 사용할 수 있습니다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4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* 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시스템 </a:t>
            </a:r>
            <a:r>
              <a:rPr lang="ko-KR" altLang="en-US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담당자 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질병관리본부 질병예방센터 의료방사선과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043)719-7521,  7522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2996952"/>
            <a:ext cx="6624736" cy="320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65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03494" y="2060848"/>
            <a:ext cx="5148626" cy="648072"/>
            <a:chOff x="503494" y="188640"/>
            <a:chExt cx="5148626" cy="648072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03494" y="836712"/>
              <a:ext cx="5148626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3494" y="188640"/>
              <a:ext cx="368081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2. </a:t>
              </a:r>
              <a:r>
                <a:rPr lang="ko-KR" altLang="en-US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매뉴 별 기능 설명</a:t>
              </a:r>
              <a:endParaRPr lang="ko-KR" altLang="en-US" sz="3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11560" y="2988241"/>
            <a:ext cx="265970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가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검사신청 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22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나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검사성적서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22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다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진방장치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22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349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69699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491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03494" y="2060848"/>
            <a:ext cx="5148626" cy="648072"/>
            <a:chOff x="503494" y="188640"/>
            <a:chExt cx="5148626" cy="648072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03494" y="836712"/>
              <a:ext cx="5148626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3494" y="188640"/>
              <a:ext cx="368081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2. </a:t>
              </a:r>
              <a:r>
                <a:rPr lang="ko-KR" altLang="en-US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매뉴 별 기능 설명</a:t>
              </a:r>
              <a:endParaRPr lang="ko-KR" altLang="en-US" sz="3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11560" y="2988241"/>
            <a:ext cx="3688830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가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검사신청  관리</a:t>
            </a:r>
            <a:endParaRPr lang="en-US" altLang="ko-KR" sz="2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22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</a:t>
            </a: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1) 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개요</a:t>
            </a:r>
            <a:endParaRPr lang="en-US" altLang="ko-KR" sz="14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14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en-US" altLang="ko-KR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2) 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정기검사 </a:t>
            </a: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재검사  검사  신청</a:t>
            </a:r>
            <a:endParaRPr lang="en-US" altLang="ko-KR" sz="14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14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3) 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최초설치검사  및  방어시설  검사  신청</a:t>
            </a:r>
            <a:endParaRPr lang="en-US" altLang="ko-KR" sz="14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14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4) 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검사신청서  수정</a:t>
            </a:r>
            <a:endParaRPr lang="en-US" altLang="ko-KR" sz="14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endParaRPr lang="en-US" altLang="ko-KR" sz="14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5) 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검사수수료  확인</a:t>
            </a:r>
            <a:endParaRPr lang="en-US" altLang="ko-KR" sz="14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280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326563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개요 </a:t>
              </a:r>
              <a:r>
                <a:rPr lang="en-US" altLang="ko-KR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1)</a:t>
              </a:r>
              <a:endParaRPr lang="ko-KR" altLang="en-US" sz="16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30" name="직선 연결선 29"/>
          <p:cNvCxnSpPr/>
          <p:nvPr/>
        </p:nvCxnSpPr>
        <p:spPr>
          <a:xfrm>
            <a:off x="110503" y="5085184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72077" y="5437673"/>
            <a:ext cx="63001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①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보건소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새올행정시스템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에 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</a:t>
            </a: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고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된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귀 의료기관의 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진단용 방사선 발생장치의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목록입니다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장치 상세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정보를 확인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하거나 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정기</a:t>
            </a:r>
            <a:r>
              <a: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재검사를 신청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②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시스템을 통해 검사신청을 한 경우 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검사신청서를 확인 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8870"/>
          <a:stretch/>
        </p:blipFill>
        <p:spPr>
          <a:xfrm>
            <a:off x="382297" y="908720"/>
            <a:ext cx="8438175" cy="3988616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23528" y="889684"/>
            <a:ext cx="8568952" cy="14240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/>
        </p:nvSpPr>
        <p:spPr>
          <a:xfrm>
            <a:off x="323528" y="2403304"/>
            <a:ext cx="8568952" cy="2494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4359" y="835109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①</a:t>
            </a:r>
            <a:endParaRPr lang="ko-KR" altLang="en-US" sz="1200" dirty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58" y="2398404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②</a:t>
            </a:r>
            <a:endParaRPr lang="ko-KR" altLang="en-US" sz="1200" dirty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0590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329930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개요 </a:t>
              </a:r>
              <a:r>
                <a:rPr lang="en-US" altLang="ko-KR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2)</a:t>
              </a:r>
              <a:endParaRPr lang="ko-KR" altLang="en-US" sz="16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30" name="직선 연결선 29"/>
          <p:cNvCxnSpPr/>
          <p:nvPr/>
        </p:nvCxnSpPr>
        <p:spPr>
          <a:xfrm>
            <a:off x="110503" y="2492896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70668" y="2996952"/>
            <a:ext cx="497764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v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v"/>
            </a:pP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검사신청매뉴얼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의료기관 사용자 매뉴얼을 다운 받을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검사기관현황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검사기관의 연락처를 확인할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 marL="171450" indent="-171450">
              <a:lnSpc>
                <a:spcPts val="1800"/>
              </a:lnSpc>
              <a:buFont typeface="Arial" panose="020B0604020202020204" pitchFamily="34" charset="0"/>
              <a:buChar char="•"/>
            </a:pP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65451"/>
          <a:stretch/>
        </p:blipFill>
        <p:spPr>
          <a:xfrm>
            <a:off x="382297" y="908720"/>
            <a:ext cx="8438175" cy="151216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14" name="직사각형 13"/>
          <p:cNvSpPr/>
          <p:nvPr/>
        </p:nvSpPr>
        <p:spPr>
          <a:xfrm>
            <a:off x="3491880" y="928597"/>
            <a:ext cx="936104" cy="1343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916" y="2996952"/>
            <a:ext cx="3148760" cy="274729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0" name="직선 화살표 연결선 9"/>
          <p:cNvCxnSpPr/>
          <p:nvPr/>
        </p:nvCxnSpPr>
        <p:spPr>
          <a:xfrm>
            <a:off x="4211960" y="1074783"/>
            <a:ext cx="2016224" cy="192216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552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329288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개요 </a:t>
              </a:r>
              <a:r>
                <a:rPr lang="en-US" altLang="ko-KR" sz="16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3)</a:t>
              </a:r>
              <a:endParaRPr lang="ko-KR" altLang="en-US" sz="16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30" name="직선 연결선 29"/>
          <p:cNvCxnSpPr/>
          <p:nvPr/>
        </p:nvCxnSpPr>
        <p:spPr>
          <a:xfrm>
            <a:off x="110503" y="2492896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76856" y="2776364"/>
            <a:ext cx="341151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장치상세확인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진단용 방사선 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발생장치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를 하나 선택한 후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[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장치상세확인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]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버튼을 클릭합니다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조회된 진단용 방사선 발생장치 목록 중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선택한 장치의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검사일자 등 상세정보를 확인할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65451"/>
          <a:stretch/>
        </p:blipFill>
        <p:spPr>
          <a:xfrm>
            <a:off x="382297" y="908720"/>
            <a:ext cx="8438175" cy="151216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13" name="직사각형 12"/>
          <p:cNvSpPr/>
          <p:nvPr/>
        </p:nvSpPr>
        <p:spPr>
          <a:xfrm>
            <a:off x="6518798" y="924495"/>
            <a:ext cx="501474" cy="1384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988" y="2600072"/>
            <a:ext cx="4556300" cy="4213304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382296" y="1502507"/>
            <a:ext cx="7934119" cy="983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5436096" y="1600886"/>
            <a:ext cx="0" cy="118004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24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44091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정기검사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재검사  검사  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1)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30" name="직선 연결선 29"/>
          <p:cNvCxnSpPr/>
          <p:nvPr/>
        </p:nvCxnSpPr>
        <p:spPr>
          <a:xfrm>
            <a:off x="110503" y="2492896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23528" y="2780928"/>
            <a:ext cx="336823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정기ㆍ재검사신청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- </a:t>
            </a: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진단용 방사선 발생장치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를 하나 선택한 후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[</a:t>
            </a:r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정기ㆍ재검사신청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]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버튼을 클릭합니다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진단용 방사선 발생장치를 선택하여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정기검사 혹은 재검사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신청서를 작성합니다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65451"/>
          <a:stretch/>
        </p:blipFill>
        <p:spPr>
          <a:xfrm>
            <a:off x="382297" y="908720"/>
            <a:ext cx="8438175" cy="151216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13" name="직사각형 12"/>
          <p:cNvSpPr/>
          <p:nvPr/>
        </p:nvSpPr>
        <p:spPr>
          <a:xfrm>
            <a:off x="7884368" y="924495"/>
            <a:ext cx="606783" cy="1384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b="14424"/>
          <a:stretch/>
        </p:blipFill>
        <p:spPr>
          <a:xfrm>
            <a:off x="4467810" y="3645024"/>
            <a:ext cx="4424670" cy="3029163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7" name="직사각형 16"/>
          <p:cNvSpPr/>
          <p:nvPr/>
        </p:nvSpPr>
        <p:spPr>
          <a:xfrm>
            <a:off x="382296" y="1746445"/>
            <a:ext cx="7934119" cy="983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6084168" y="1865990"/>
            <a:ext cx="0" cy="163501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55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49220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정기검사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재검사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검사  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2)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333401" y="2010174"/>
            <a:ext cx="3865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err="1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검사구분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정기검사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재검사 중 하나를 선택합니다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2095594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3"/>
          <a:srcRect b="14424"/>
          <a:stretch/>
        </p:blipFill>
        <p:spPr>
          <a:xfrm>
            <a:off x="179512" y="1544847"/>
            <a:ext cx="5153889" cy="3528392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4975" y="1705069"/>
            <a:ext cx="733425" cy="39052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8" name="직사각형 27"/>
          <p:cNvSpPr/>
          <p:nvPr/>
        </p:nvSpPr>
        <p:spPr>
          <a:xfrm>
            <a:off x="899593" y="1761874"/>
            <a:ext cx="576064" cy="215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화살표 연결선 28"/>
          <p:cNvCxnSpPr>
            <a:stCxn id="28" idx="3"/>
            <a:endCxn id="5" idx="1"/>
          </p:cNvCxnSpPr>
          <p:nvPr/>
        </p:nvCxnSpPr>
        <p:spPr>
          <a:xfrm>
            <a:off x="1475657" y="1869385"/>
            <a:ext cx="4009318" cy="3094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/>
          <a:srcRect t="14340"/>
          <a:stretch/>
        </p:blipFill>
        <p:spPr>
          <a:xfrm>
            <a:off x="5432156" y="2509749"/>
            <a:ext cx="1794794" cy="142952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1" name="직사각형 30"/>
          <p:cNvSpPr/>
          <p:nvPr/>
        </p:nvSpPr>
        <p:spPr>
          <a:xfrm>
            <a:off x="1501738" y="3840215"/>
            <a:ext cx="216024" cy="215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32" name="직선 화살표 연결선 31"/>
          <p:cNvCxnSpPr/>
          <p:nvPr/>
        </p:nvCxnSpPr>
        <p:spPr>
          <a:xfrm flipV="1">
            <a:off x="1723194" y="2898563"/>
            <a:ext cx="3708962" cy="35561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367908" y="3977188"/>
            <a:ext cx="40286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최초사용신고일자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최종검사년월일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원하는 검사기간</a:t>
            </a:r>
            <a:endParaRPr lang="en-US" altLang="ko-KR" sz="11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달력버튼을 클릭한 후 날짜를 선택합니다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혹은 직접 날짜를 입력합니다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512496" y="3146669"/>
            <a:ext cx="216024" cy="215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2246228" y="3840215"/>
            <a:ext cx="216024" cy="215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4035670" y="3146669"/>
            <a:ext cx="216024" cy="215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446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49220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정기검사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재검사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검사  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3)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2507409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3"/>
          <a:srcRect b="14424"/>
          <a:stretch/>
        </p:blipFill>
        <p:spPr>
          <a:xfrm>
            <a:off x="107504" y="1305062"/>
            <a:ext cx="4259413" cy="291602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6235" y="3212976"/>
            <a:ext cx="2712878" cy="103440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8" name="직사각형 17"/>
          <p:cNvSpPr/>
          <p:nvPr/>
        </p:nvSpPr>
        <p:spPr>
          <a:xfrm>
            <a:off x="4120581" y="3196852"/>
            <a:ext cx="216024" cy="215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9691" y="4365104"/>
            <a:ext cx="2739422" cy="239305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5"/>
          <a:srcRect t="18925"/>
          <a:stretch/>
        </p:blipFill>
        <p:spPr>
          <a:xfrm>
            <a:off x="4509213" y="893247"/>
            <a:ext cx="3013364" cy="213418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20" name="직선 화살표 연결선 19"/>
          <p:cNvCxnSpPr>
            <a:stCxn id="18" idx="0"/>
          </p:cNvCxnSpPr>
          <p:nvPr/>
        </p:nvCxnSpPr>
        <p:spPr>
          <a:xfrm flipV="1">
            <a:off x="4228593" y="2372154"/>
            <a:ext cx="280620" cy="82469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375627" y="3077677"/>
            <a:ext cx="492443" cy="4134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혹은</a:t>
            </a:r>
            <a:endParaRPr lang="en-US" altLang="ko-KR" sz="1200" b="1" dirty="0" smtClean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cxnSp>
        <p:nvCxnSpPr>
          <p:cNvPr id="25" name="직선 화살표 연결선 24"/>
          <p:cNvCxnSpPr>
            <a:stCxn id="18" idx="2"/>
            <a:endCxn id="6" idx="1"/>
          </p:cNvCxnSpPr>
          <p:nvPr/>
        </p:nvCxnSpPr>
        <p:spPr>
          <a:xfrm>
            <a:off x="4228593" y="3411873"/>
            <a:ext cx="2047642" cy="31830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flipH="1">
            <a:off x="7619402" y="4199360"/>
            <a:ext cx="13272" cy="2377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07504" y="4393730"/>
            <a:ext cx="49916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 선택</a:t>
            </a:r>
            <a:endParaRPr lang="en-US" altLang="ko-KR" sz="11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검사기관을 조회하면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수수료가 같이 조회됩니다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수수료는 참고용이며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자세한 사항은 검사기관에 직접 확인하셔야 합니다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검사기관을 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‘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’</a:t>
            </a:r>
            <a:r>
              <a:rPr lang="ko-KR" altLang="en-US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하여 선택합니다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531589" y="1510996"/>
            <a:ext cx="2920732" cy="1150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6467082" y="1605305"/>
            <a:ext cx="727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endParaRPr lang="ko-KR" altLang="en-US" sz="1200" dirty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492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2"/>
          <a:srcRect b="13223"/>
          <a:stretch/>
        </p:blipFill>
        <p:spPr>
          <a:xfrm>
            <a:off x="148851" y="878446"/>
            <a:ext cx="5555871" cy="386149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49220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정기검사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재검사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4)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92" y="3501008"/>
            <a:ext cx="3276508" cy="298079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5083934" y="4103314"/>
            <a:ext cx="578302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화살표 연결선 28"/>
          <p:cNvCxnSpPr/>
          <p:nvPr/>
        </p:nvCxnSpPr>
        <p:spPr>
          <a:xfrm flipV="1">
            <a:off x="5643166" y="4218620"/>
            <a:ext cx="504056" cy="1403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843927" y="1280620"/>
            <a:ext cx="29754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검사성적서 사본 등의 첨부파일을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등록할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※ 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최대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5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개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(50 MB)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까지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가능합니다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2487719" y="4477177"/>
            <a:ext cx="394987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2446928" y="4833992"/>
            <a:ext cx="290015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모두 입력 후 신청버튼을 클릭합니다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24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49220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정기검사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재검사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5)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48397" y="836712"/>
            <a:ext cx="3679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※ [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</a:t>
            </a:r>
            <a:r>
              <a: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]</a:t>
            </a:r>
            <a:r>
              <a:rPr lang="ko-KR" altLang="en-US" sz="1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클릭 후 해당 경고 메시지가 나왔을 때</a:t>
            </a:r>
            <a:endParaRPr lang="en-US" altLang="ko-KR" sz="1200" b="1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318965"/>
            <a:ext cx="3172376" cy="125163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60376" y="1267599"/>
            <a:ext cx="5243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경고메시지가 나온 이유는 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이전에 신청된 같은 장치의 정보가 결재되지 않았기 때문입니다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등록일을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기준으로 조회하여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이전에 신청한 정보의 상태를 확인합니다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49" y="3068960"/>
            <a:ext cx="9043465" cy="223667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9" name="직사각형 18"/>
          <p:cNvSpPr/>
          <p:nvPr/>
        </p:nvSpPr>
        <p:spPr>
          <a:xfrm>
            <a:off x="1259632" y="1748522"/>
            <a:ext cx="504056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직선 화살표 연결선 19"/>
          <p:cNvCxnSpPr/>
          <p:nvPr/>
        </p:nvCxnSpPr>
        <p:spPr>
          <a:xfrm>
            <a:off x="1619672" y="1972397"/>
            <a:ext cx="5184576" cy="109656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69149" y="4208555"/>
            <a:ext cx="9043465" cy="1808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660233" y="3120409"/>
            <a:ext cx="1440160" cy="1670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화살표 연결선 33"/>
          <p:cNvCxnSpPr/>
          <p:nvPr/>
        </p:nvCxnSpPr>
        <p:spPr>
          <a:xfrm>
            <a:off x="7378417" y="3287492"/>
            <a:ext cx="1896" cy="101148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9149" y="5348664"/>
            <a:ext cx="68227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‘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상태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’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에 따른 방법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-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[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신청문서삭제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]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클릭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접수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[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접수취소요청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]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클릭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&gt;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검사기관에서 확인 후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‘</a:t>
            </a:r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접수취소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’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시 문서가 바로 삭제됩니다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617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61403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최초설치검사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방어시설  검사  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1)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t="33548" b="8847"/>
          <a:stretch/>
        </p:blipFill>
        <p:spPr>
          <a:xfrm>
            <a:off x="397737" y="907729"/>
            <a:ext cx="8438175" cy="2521272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7148114" y="1421569"/>
            <a:ext cx="589156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직선 연결선 22"/>
          <p:cNvCxnSpPr/>
          <p:nvPr/>
        </p:nvCxnSpPr>
        <p:spPr>
          <a:xfrm>
            <a:off x="110503" y="3501008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110503" y="3501008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1314" y="3931022"/>
            <a:ext cx="4584702" cy="1515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최초ㆍ시설검사신청 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최초설치검사 및 방사선 방어시설검사를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5268" y="3612953"/>
            <a:ext cx="3059026" cy="316185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9" name="직사각형 28"/>
          <p:cNvSpPr/>
          <p:nvPr/>
        </p:nvSpPr>
        <p:spPr>
          <a:xfrm>
            <a:off x="5868144" y="3645024"/>
            <a:ext cx="881075" cy="1195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747625" y="3645023"/>
            <a:ext cx="800977" cy="1195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85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644494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최초설치검사 </a:t>
              </a:r>
              <a:r>
                <a:rPr lang="en-US" altLang="ko-KR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방어시설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 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신청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2)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980728"/>
            <a:ext cx="5085639" cy="5256584"/>
          </a:xfrm>
          <a:prstGeom prst="rect">
            <a:avLst/>
          </a:prstGeom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14" name="직사각형 13"/>
          <p:cNvSpPr/>
          <p:nvPr/>
        </p:nvSpPr>
        <p:spPr>
          <a:xfrm>
            <a:off x="304500" y="1052736"/>
            <a:ext cx="1459188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2242667" y="3203278"/>
            <a:ext cx="461198" cy="2235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436096" y="5085184"/>
            <a:ext cx="3725700" cy="152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장치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를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선택한 후 모델명을 검색합니다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해당하는 모델을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‘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’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하여 선택합니다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050" spc="-5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* </a:t>
            </a:r>
            <a:r>
              <a:rPr lang="ko-KR" altLang="en-US" sz="1050" spc="-5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해당 </a:t>
            </a:r>
            <a:r>
              <a:rPr lang="ko-KR" altLang="en-US" sz="1050" spc="-5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모델이 없는 경우는 </a:t>
            </a:r>
            <a:r>
              <a:rPr lang="ko-KR" altLang="en-US" sz="1050" spc="-5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질본 관리자</a:t>
            </a:r>
            <a:r>
              <a:rPr lang="en-US" altLang="ko-KR" sz="1050" spc="-5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(043-719-7521, 22)</a:t>
            </a:r>
            <a:r>
              <a:rPr lang="ko-KR" altLang="en-US" sz="1050" spc="-5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에게 문의</a:t>
            </a:r>
            <a:endParaRPr lang="en-US" altLang="ko-KR" sz="1050" spc="-5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085" y="2037868"/>
            <a:ext cx="6178219" cy="29180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2934866" y="2585053"/>
            <a:ext cx="6004073" cy="123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7671979" y="2728549"/>
            <a:ext cx="727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endParaRPr lang="ko-KR" altLang="en-US" sz="120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2696291" y="3284984"/>
            <a:ext cx="115912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68" y="1589896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03483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68" y="2051777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68" y="2366823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154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229" y="3241024"/>
            <a:ext cx="3276508" cy="298079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63808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최초설치검사 </a:t>
              </a:r>
              <a:r>
                <a:rPr lang="en-US" altLang="ko-KR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방어시설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  신청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3)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980728"/>
            <a:ext cx="5085639" cy="5256584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4" name="직사각형 13"/>
          <p:cNvSpPr/>
          <p:nvPr/>
        </p:nvSpPr>
        <p:spPr>
          <a:xfrm>
            <a:off x="304500" y="1052736"/>
            <a:ext cx="1459188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714165" y="5653396"/>
            <a:ext cx="578302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675695" y="1268760"/>
            <a:ext cx="27847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최근 검사성적서 등의 첨부파일을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등록할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※ 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최대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5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개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(50 MB)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까지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가능합니다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cxnSp>
        <p:nvCxnSpPr>
          <p:cNvPr id="18" name="직선 화살표 연결선 17"/>
          <p:cNvCxnSpPr/>
          <p:nvPr/>
        </p:nvCxnSpPr>
        <p:spPr>
          <a:xfrm flipV="1">
            <a:off x="5292080" y="5765333"/>
            <a:ext cx="504056" cy="1403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2370582" y="5970124"/>
            <a:ext cx="394987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2329791" y="6326939"/>
            <a:ext cx="2900153" cy="3095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모두 입력 후 </a:t>
            </a:r>
            <a:r>
              <a:rPr lang="ko-KR" altLang="en-US" sz="1200" dirty="0" err="1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신청버튼을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클릭합니다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69" y="1604417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68" y="2366823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68" y="2064615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92957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64615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67" y="2366823"/>
            <a:ext cx="1008112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083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5969904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최초설치검사 </a:t>
              </a:r>
              <a:r>
                <a:rPr lang="en-US" altLang="ko-KR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,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방어시설  </a:t>
              </a:r>
              <a:r>
                <a:rPr lang="ko-KR" altLang="en-US" sz="14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  신청 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4)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2"/>
          <a:srcRect b="4418"/>
          <a:stretch/>
        </p:blipFill>
        <p:spPr>
          <a:xfrm>
            <a:off x="117991" y="908720"/>
            <a:ext cx="5529847" cy="4228418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7" name="직사각형 26"/>
          <p:cNvSpPr/>
          <p:nvPr/>
        </p:nvSpPr>
        <p:spPr>
          <a:xfrm>
            <a:off x="1794847" y="982123"/>
            <a:ext cx="1326535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5647839" y="1014062"/>
            <a:ext cx="33886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 선택</a:t>
            </a:r>
            <a:endParaRPr lang="en-US" altLang="ko-KR" sz="12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- </a:t>
            </a:r>
            <a:r>
              <a:rPr lang="ko-KR" altLang="en-US" sz="1200" dirty="0" err="1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검사기관을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조회하면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수수료가 같이 조회됩니다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- 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수수료는 </a:t>
            </a:r>
            <a:r>
              <a:rPr lang="ko-KR" altLang="en-US" sz="1200" dirty="0" err="1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참고용이며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자세한 사항은 검사기관에 직접 확인하셔야 합니다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- </a:t>
            </a:r>
            <a:r>
              <a:rPr lang="ko-KR" altLang="en-US" sz="1200" b="1" dirty="0" err="1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검사기관을</a:t>
            </a: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‘</a:t>
            </a: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’</a:t>
            </a:r>
            <a:r>
              <a:rPr lang="ko-KR" altLang="en-US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하여 선택합니다</a:t>
            </a:r>
            <a:r>
              <a:rPr lang="en-US" altLang="ko-KR" sz="1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564679" y="2476253"/>
            <a:ext cx="326435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직선 화살표 연결선 30"/>
          <p:cNvCxnSpPr/>
          <p:nvPr/>
        </p:nvCxnSpPr>
        <p:spPr>
          <a:xfrm>
            <a:off x="2727896" y="2700128"/>
            <a:ext cx="1530842" cy="22410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2488222" y="4918052"/>
            <a:ext cx="394987" cy="2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186455" y="5202859"/>
            <a:ext cx="2900153" cy="3095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모두 입력 후 </a:t>
            </a:r>
            <a:r>
              <a:rPr lang="ko-KR" altLang="en-US" sz="1200" dirty="0" err="1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신청버튼을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클릭합니다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085211" y="4797152"/>
            <a:ext cx="4879277" cy="1974599"/>
            <a:chOff x="4085211" y="4797152"/>
            <a:chExt cx="4879277" cy="1974599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3"/>
            <a:srcRect b="13280"/>
            <a:stretch/>
          </p:blipFill>
          <p:spPr>
            <a:xfrm>
              <a:off x="4085211" y="4797152"/>
              <a:ext cx="4879277" cy="1974599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</p:pic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8610" y="5281579"/>
              <a:ext cx="3387846" cy="615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직사각형 35"/>
          <p:cNvSpPr/>
          <p:nvPr/>
        </p:nvSpPr>
        <p:spPr>
          <a:xfrm>
            <a:off x="4085212" y="5281579"/>
            <a:ext cx="4776968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7661559" y="5451065"/>
            <a:ext cx="8622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endParaRPr lang="ko-KR" altLang="en-US" sz="1200" dirty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787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t="33548" b="8847"/>
          <a:stretch/>
        </p:blipFill>
        <p:spPr>
          <a:xfrm>
            <a:off x="397737" y="907729"/>
            <a:ext cx="8438175" cy="2521272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413767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검사신청서  수정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1)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30" name="직선 연결선 29"/>
          <p:cNvCxnSpPr/>
          <p:nvPr/>
        </p:nvCxnSpPr>
        <p:spPr>
          <a:xfrm>
            <a:off x="110503" y="3501008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86847" y="3861048"/>
            <a:ext cx="43011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①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의료기관에서 작성한 검사신청정보를 조회할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②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검사신청문서 목록을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“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”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하면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</a:t>
            </a:r>
            <a:r>
              <a:rPr lang="ko-KR" altLang="en-US" sz="1200" dirty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작성한 문서를 수정할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(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단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에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접수된 문서는 수정할 수 없습니다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41112" y="930179"/>
            <a:ext cx="8479360" cy="23125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82297" y="1559217"/>
            <a:ext cx="8479360" cy="122171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4589584" y="1314243"/>
            <a:ext cx="0" cy="39535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4366484" y="1168462"/>
            <a:ext cx="458233" cy="1475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074617" y="1123908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①</a:t>
            </a:r>
            <a:endParaRPr lang="ko-KR" altLang="en-US" sz="1200" dirty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95536" y="1900648"/>
            <a:ext cx="8479360" cy="854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644008" y="1999873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②</a:t>
            </a:r>
            <a:endParaRPr lang="ko-KR" altLang="en-US" sz="1200" dirty="0">
              <a:solidFill>
                <a:srgbClr val="FF0000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60032" y="1999873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더블클릭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0141" y="3717032"/>
            <a:ext cx="2194075" cy="2493904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4"/>
          <a:srcRect b="19039"/>
          <a:stretch/>
        </p:blipFill>
        <p:spPr>
          <a:xfrm>
            <a:off x="6588224" y="4653136"/>
            <a:ext cx="2381396" cy="1879794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19573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420820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검사신청서  수정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2)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31314" y="3645024"/>
            <a:ext cx="65289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설명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접수취소요청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검사기관에서 접수된 검사신청 건에 대해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         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검사기관에 접수취소요청을 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            (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단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 진행 후에는 취소요청이 불가능합니다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.)</a:t>
            </a:r>
          </a:p>
          <a:p>
            <a:pPr>
              <a:lnSpc>
                <a:spcPct val="200000"/>
              </a:lnSpc>
            </a:pP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신청문서삭제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선택한 문서를 삭제할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            (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단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접수된 문서는 삭제 불가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.)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t="33548" b="8847"/>
          <a:stretch/>
        </p:blipFill>
        <p:spPr>
          <a:xfrm>
            <a:off x="397737" y="907729"/>
            <a:ext cx="8438175" cy="2521272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4" name="직사각형 23"/>
          <p:cNvSpPr/>
          <p:nvPr/>
        </p:nvSpPr>
        <p:spPr>
          <a:xfrm>
            <a:off x="7727260" y="1421569"/>
            <a:ext cx="805180" cy="1352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92401" y="1556792"/>
            <a:ext cx="147151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4033476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가</a:t>
              </a:r>
              <a:r>
                <a:rPr lang="en-US" altLang="ko-KR" sz="2200" b="1" dirty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검사신청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검사수수료  확인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30" name="직선 연결선 29"/>
          <p:cNvCxnSpPr/>
          <p:nvPr/>
        </p:nvCxnSpPr>
        <p:spPr>
          <a:xfrm>
            <a:off x="110503" y="2492896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33467" y="2815768"/>
            <a:ext cx="469551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장치검사수수료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장치명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용도 별  검사기관의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                 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검사수수료를 확인할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시설검사수수료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방어시설의 검사수수료를 확인할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65451"/>
          <a:stretch/>
        </p:blipFill>
        <p:spPr>
          <a:xfrm>
            <a:off x="382297" y="908720"/>
            <a:ext cx="8438175" cy="151216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13" name="직사각형 12"/>
          <p:cNvSpPr/>
          <p:nvPr/>
        </p:nvSpPr>
        <p:spPr>
          <a:xfrm>
            <a:off x="6974640" y="924495"/>
            <a:ext cx="977230" cy="1384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4956504" y="3501008"/>
            <a:ext cx="3355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2627784" y="4365104"/>
            <a:ext cx="0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/>
          <p:cNvGrpSpPr/>
          <p:nvPr/>
        </p:nvGrpSpPr>
        <p:grpSpPr>
          <a:xfrm>
            <a:off x="443080" y="4720894"/>
            <a:ext cx="4393180" cy="1804450"/>
            <a:chOff x="443080" y="4720894"/>
            <a:chExt cx="4393180" cy="1804450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/>
            <a:srcRect b="11984"/>
            <a:stretch/>
          </p:blipFill>
          <p:spPr>
            <a:xfrm>
              <a:off x="443080" y="4720894"/>
              <a:ext cx="4393180" cy="1804450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</p:pic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5655" y="5157192"/>
              <a:ext cx="3168353" cy="576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5508104" y="3337057"/>
            <a:ext cx="3384376" cy="3116279"/>
            <a:chOff x="5508104" y="3337057"/>
            <a:chExt cx="3384376" cy="3116279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5"/>
            <a:srcRect b="7922"/>
            <a:stretch/>
          </p:blipFill>
          <p:spPr>
            <a:xfrm>
              <a:off x="5508104" y="3337057"/>
              <a:ext cx="3384376" cy="3116279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2360" y="4509120"/>
              <a:ext cx="944488" cy="576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123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03494" y="2060848"/>
            <a:ext cx="5148626" cy="648072"/>
            <a:chOff x="503494" y="188640"/>
            <a:chExt cx="5148626" cy="648072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03494" y="836712"/>
              <a:ext cx="5148626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3494" y="188640"/>
              <a:ext cx="328006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매뉴 별 기능 설명</a:t>
              </a:r>
              <a:endParaRPr lang="ko-KR" altLang="en-US" sz="3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11560" y="2988241"/>
            <a:ext cx="431079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나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검사성적서  관리  </a:t>
            </a: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검사성적서  출력</a:t>
            </a: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</a:t>
            </a:r>
            <a:endParaRPr lang="ko-KR" altLang="en-US" sz="14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032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565" y="4447933"/>
            <a:ext cx="2179883" cy="157335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431079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나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검사성적서  관리  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(</a:t>
              </a:r>
              <a:r>
                <a:rPr lang="ko-KR" altLang="en-US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검사성적서  출력</a:t>
              </a:r>
              <a:r>
                <a:rPr lang="en-US" altLang="ko-KR" sz="14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)</a:t>
              </a:r>
              <a:endParaRPr lang="ko-KR" altLang="en-US" sz="14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19" name="직선 연결선 18"/>
          <p:cNvCxnSpPr/>
          <p:nvPr/>
        </p:nvCxnSpPr>
        <p:spPr>
          <a:xfrm>
            <a:off x="110503" y="4221088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5496" y="4221088"/>
            <a:ext cx="66009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버튼 설명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조회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시스템을 통해 검사한 검사성적서를 조회할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(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조회기간은 최대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3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개월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엑셀다운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조회한 결과를 엑셀로 저장할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보고서 출력 및 도면다운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보고서 버튼으로 검사성적서를 열람 및 저장 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                                  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방어시설 성적서는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‘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방어시설 도면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’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을 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                                                        별도로 다운 받아야 합니다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b="27918"/>
          <a:stretch/>
        </p:blipFill>
        <p:spPr>
          <a:xfrm>
            <a:off x="275436" y="980728"/>
            <a:ext cx="8473028" cy="3002186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4283968" y="1412776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117976" y="1743387"/>
            <a:ext cx="630488" cy="2454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117976" y="2917017"/>
            <a:ext cx="630488" cy="2454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7487488" y="2917016"/>
            <a:ext cx="630488" cy="2454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454" y="5168013"/>
            <a:ext cx="2236172" cy="157335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99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03494" y="2060848"/>
            <a:ext cx="5148626" cy="648072"/>
            <a:chOff x="503494" y="188640"/>
            <a:chExt cx="5148626" cy="648072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03494" y="836712"/>
              <a:ext cx="5148626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3494" y="188640"/>
              <a:ext cx="328006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매뉴 별 기능 설명</a:t>
              </a:r>
              <a:endParaRPr lang="ko-KR" altLang="en-US" sz="3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11560" y="2988241"/>
            <a:ext cx="244650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다</a:t>
            </a:r>
            <a:r>
              <a:rPr lang="en-US" altLang="ko-KR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  </a:t>
            </a:r>
            <a:r>
              <a:rPr lang="ko-KR" altLang="en-US" sz="2200" b="1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진방장치  관리</a:t>
            </a:r>
            <a:endParaRPr lang="ko-KR" altLang="en-US" sz="2200" b="1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529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03494" y="405825"/>
            <a:ext cx="6732802" cy="430887"/>
            <a:chOff x="503494" y="405825"/>
            <a:chExt cx="6732802" cy="430887"/>
          </a:xfrm>
        </p:grpSpPr>
        <p:cxnSp>
          <p:nvCxnSpPr>
            <p:cNvPr id="3" name="직선 연결선 2"/>
            <p:cNvCxnSpPr/>
            <p:nvPr/>
          </p:nvCxnSpPr>
          <p:spPr>
            <a:xfrm>
              <a:off x="503494" y="836712"/>
              <a:ext cx="673280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03494" y="405825"/>
              <a:ext cx="2446504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다</a:t>
              </a:r>
              <a:r>
                <a:rPr lang="en-US" altLang="ko-KR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.  </a:t>
              </a:r>
              <a:r>
                <a:rPr lang="ko-KR" altLang="en-US" sz="2200" b="1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진방장치  관리</a:t>
              </a:r>
              <a:endParaRPr lang="ko-KR" altLang="en-US" sz="2200" b="1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  <p:cxnSp>
        <p:nvCxnSpPr>
          <p:cNvPr id="5" name="직선 연결선 4"/>
          <p:cNvCxnSpPr/>
          <p:nvPr/>
        </p:nvCxnSpPr>
        <p:spPr>
          <a:xfrm>
            <a:off x="110503" y="5085184"/>
            <a:ext cx="885398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1314" y="5302949"/>
            <a:ext cx="71561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보건소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새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올행정시스템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에 등록된 귀 의료기관의 진단용 방사선 발생장치 정보를 조회할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엑셀다운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: 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조회결과를 엑셀로 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저장할 수 있습니다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.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b="37853"/>
          <a:stretch/>
        </p:blipFill>
        <p:spPr>
          <a:xfrm>
            <a:off x="323528" y="1713218"/>
            <a:ext cx="8543440" cy="2435862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11969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655622" y="3213538"/>
            <a:ext cx="25849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latin typeface="나눔손글씨 펜" charset="-127"/>
                <a:ea typeface="나눔손글씨 펜" charset="-127"/>
              </a:rPr>
              <a:t>with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971600" y="3089629"/>
            <a:ext cx="7200800" cy="959854"/>
            <a:chOff x="971600" y="2780928"/>
            <a:chExt cx="7200800" cy="959854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971600" y="2780928"/>
              <a:ext cx="72008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>
              <a:off x="971600" y="3740782"/>
              <a:ext cx="72008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1043608" y="2832267"/>
              <a:ext cx="339067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5000" dirty="0" smtClean="0">
                  <a:solidFill>
                    <a:schemeClr val="bg1">
                      <a:lumMod val="50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감사합니다</a:t>
              </a:r>
              <a:endParaRPr lang="ko-KR" altLang="en-US" sz="5000" dirty="0">
                <a:solidFill>
                  <a:schemeClr val="bg1">
                    <a:lumMod val="50000"/>
                  </a:schemeClr>
                </a:solidFill>
                <a:latin typeface="다음_Regular" panose="02000603060000000000" pitchFamily="2" charset="-127"/>
                <a:ea typeface="다음_Regular" panose="0200060306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218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sz="1200" smtClean="0">
            <a:solidFill>
              <a:schemeClr val="bg1">
                <a:lumMod val="50000"/>
              </a:schemeClr>
            </a:solidFill>
            <a:latin typeface="다음_Regular" panose="02000603060000000000" pitchFamily="2" charset="-127"/>
            <a:ea typeface="다음_Regular" panose="02000603060000000000" pitchFamily="2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2267</TotalTime>
  <Words>990</Words>
  <Application>Microsoft Office PowerPoint</Application>
  <PresentationFormat>화면 슬라이드 쇼(4:3)</PresentationFormat>
  <Paragraphs>185</Paragraphs>
  <Slides>29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CDC</cp:lastModifiedBy>
  <cp:revision>312</cp:revision>
  <cp:lastPrinted>2018-03-21T00:12:39Z</cp:lastPrinted>
  <dcterms:created xsi:type="dcterms:W3CDTF">2017-04-24T00:51:26Z</dcterms:created>
  <dcterms:modified xsi:type="dcterms:W3CDTF">2018-03-21T01:09:53Z</dcterms:modified>
</cp:coreProperties>
</file>